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9" r:id="rId2"/>
    <p:sldId id="283" r:id="rId3"/>
    <p:sldId id="329" r:id="rId4"/>
    <p:sldId id="306" r:id="rId5"/>
    <p:sldId id="309" r:id="rId6"/>
    <p:sldId id="308" r:id="rId7"/>
    <p:sldId id="307" r:id="rId8"/>
    <p:sldId id="312" r:id="rId9"/>
    <p:sldId id="311" r:id="rId10"/>
    <p:sldId id="317" r:id="rId11"/>
    <p:sldId id="316" r:id="rId12"/>
    <p:sldId id="315" r:id="rId13"/>
    <p:sldId id="318" r:id="rId14"/>
    <p:sldId id="330" r:id="rId15"/>
    <p:sldId id="323" r:id="rId16"/>
    <p:sldId id="321" r:id="rId17"/>
    <p:sldId id="325" r:id="rId18"/>
    <p:sldId id="313" r:id="rId19"/>
    <p:sldId id="299" r:id="rId20"/>
    <p:sldId id="319" r:id="rId21"/>
    <p:sldId id="324" r:id="rId22"/>
    <p:sldId id="326" r:id="rId23"/>
    <p:sldId id="322" r:id="rId24"/>
    <p:sldId id="327" r:id="rId25"/>
    <p:sldId id="328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">
          <p15:clr>
            <a:srgbClr val="A4A3A4"/>
          </p15:clr>
        </p15:guide>
        <p15:guide id="2" orient="horz" pos="1294">
          <p15:clr>
            <a:srgbClr val="A4A3A4"/>
          </p15:clr>
        </p15:guide>
        <p15:guide id="3" orient="horz" pos="3745">
          <p15:clr>
            <a:srgbClr val="A4A3A4"/>
          </p15:clr>
        </p15:guide>
        <p15:guide id="4" orient="horz" pos="3980">
          <p15:clr>
            <a:srgbClr val="A4A3A4"/>
          </p15:clr>
        </p15:guide>
        <p15:guide id="5" orient="horz" pos="1052">
          <p15:clr>
            <a:srgbClr val="A4A3A4"/>
          </p15:clr>
        </p15:guide>
        <p15:guide id="6" orient="horz" pos="1741">
          <p15:clr>
            <a:srgbClr val="A4A3A4"/>
          </p15:clr>
        </p15:guide>
        <p15:guide id="7" orient="horz" pos="4183">
          <p15:clr>
            <a:srgbClr val="A4A3A4"/>
          </p15:clr>
        </p15:guide>
        <p15:guide id="8" orient="horz" pos="566">
          <p15:clr>
            <a:srgbClr val="A4A3A4"/>
          </p15:clr>
        </p15:guide>
        <p15:guide id="9" orient="horz" pos="2808">
          <p15:clr>
            <a:srgbClr val="A4A3A4"/>
          </p15:clr>
        </p15:guide>
        <p15:guide id="10" pos="2880">
          <p15:clr>
            <a:srgbClr val="A4A3A4"/>
          </p15:clr>
        </p15:guide>
        <p15:guide id="11" pos="363">
          <p15:clr>
            <a:srgbClr val="A4A3A4"/>
          </p15:clr>
        </p15:guide>
        <p15:guide id="12" pos="5396">
          <p15:clr>
            <a:srgbClr val="A4A3A4"/>
          </p15:clr>
        </p15:guide>
        <p15:guide id="13" pos="282">
          <p15:clr>
            <a:srgbClr val="A4A3A4"/>
          </p15:clr>
        </p15:guide>
        <p15:guide id="14" pos="3784">
          <p15:clr>
            <a:srgbClr val="A4A3A4"/>
          </p15:clr>
        </p15:guide>
        <p15:guide id="15" pos="3736">
          <p15:clr>
            <a:srgbClr val="A4A3A4"/>
          </p15:clr>
        </p15:guide>
        <p15:guide id="16" pos="2179">
          <p15:clr>
            <a:srgbClr val="A4A3A4"/>
          </p15:clr>
        </p15:guide>
        <p15:guide id="17" pos="5464">
          <p15:clr>
            <a:srgbClr val="A4A3A4"/>
          </p15:clr>
        </p15:guide>
        <p15:guide id="18" pos="38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E32"/>
    <a:srgbClr val="FFFFFF"/>
    <a:srgbClr val="C75B12"/>
    <a:srgbClr val="E17000"/>
    <a:srgbClr val="5B8F22"/>
    <a:srgbClr val="D2C295"/>
    <a:srgbClr val="A79E70"/>
    <a:srgbClr val="4D4F53"/>
    <a:srgbClr val="0099CC"/>
    <a:srgbClr val="69B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Objects="1" showGuides="1">
      <p:cViewPr varScale="1">
        <p:scale>
          <a:sx n="55" d="100"/>
          <a:sy n="55" d="100"/>
        </p:scale>
        <p:origin x="1123" y="34"/>
      </p:cViewPr>
      <p:guideLst>
        <p:guide orient="horz" pos="326"/>
        <p:guide orient="horz" pos="1294"/>
        <p:guide orient="horz" pos="3745"/>
        <p:guide orient="horz" pos="3980"/>
        <p:guide orient="horz" pos="1052"/>
        <p:guide orient="horz" pos="1741"/>
        <p:guide orient="horz" pos="4183"/>
        <p:guide orient="horz" pos="566"/>
        <p:guide orient="horz" pos="2808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-31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BF33E-D9A7-42CC-B598-9AD8356CBB5A}" type="datetimeFigureOut">
              <a:rPr lang="en-US" smtClean="0"/>
              <a:pPr/>
              <a:t>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AB5D-0CC4-45A8-B4B6-0B8B738A4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463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2/5/2015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38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bronwynb\Desktop\Branding\divider_template_backg#5330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34" y="6196867"/>
            <a:ext cx="2275566" cy="661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195"/>
            <a:ext cx="1973584" cy="717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213" y="3646170"/>
            <a:ext cx="7989887" cy="218770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6358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445472" y="6400800"/>
            <a:ext cx="4126528" cy="31432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Presentation Title in Slide Master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10895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 b="0"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445472" y="6400800"/>
            <a:ext cx="4126528" cy="31432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Presentation Title in Slide Master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1252729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252728"/>
            <a:ext cx="2442340" cy="2481072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3886200"/>
            <a:ext cx="2442340" cy="243205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243584"/>
            <a:ext cx="2442340" cy="5065522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243584"/>
            <a:ext cx="3013075" cy="50655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4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445472" y="6400800"/>
            <a:ext cx="4126528" cy="31432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Presentation Title in Slide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243584"/>
            <a:ext cx="2667000" cy="5065522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1243584"/>
            <a:ext cx="5484812" cy="50655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445472" y="6400800"/>
            <a:ext cx="4126528" cy="31432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Presentation Title in Slide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432000"/>
          <a:lstStyle>
            <a:lvl1pPr>
              <a:defRPr b="1" baseline="0">
                <a:solidFill>
                  <a:srgbClr val="FF0000"/>
                </a:solidFill>
              </a:defRPr>
            </a:lvl1pPr>
          </a:lstStyle>
          <a:p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***INSTRUCTIONS ON HOW TO APPLY IMAGE MASKING TO SLIDE LAYOUT***</a:t>
            </a:r>
            <a:br>
              <a:rPr lang="en-CA" dirty="0" smtClean="0"/>
            </a:br>
            <a:r>
              <a:rPr lang="en-CA" dirty="0" smtClean="0"/>
              <a:t>STEP 1: Click icon to insert image</a:t>
            </a:r>
            <a:br>
              <a:rPr lang="en-CA" dirty="0" smtClean="0"/>
            </a:br>
            <a:r>
              <a:rPr lang="en-CA" dirty="0" smtClean="0"/>
              <a:t>STEP 2: Once image is inserted, right-click image, and choose ‘Send to Back’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91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3584"/>
            <a:ext cx="8109919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445472" y="6400800"/>
            <a:ext cx="4126528" cy="31432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Presentation Title in Slide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4" r:id="rId3"/>
    <p:sldLayoutId id="2147483671" r:id="rId4"/>
    <p:sldLayoutId id="2147483672" r:id="rId5"/>
    <p:sldLayoutId id="214748367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00000"/>
        <a:buFont typeface="Arial" pitchFamily="34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0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lac.stanford.edu/pubs/slacpubs/15500/slac-pub-15729.pdf" TargetMode="External"/><Relationship Id="rId2" Type="http://schemas.openxmlformats.org/officeDocument/2006/relationships/hyperlink" Target="http://inspirehep.net/record/562218/files/slac-r-57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ftp/arxiv/papers/1208/1208.4344.pdf" TargetMode="External"/><Relationship Id="rId4" Type="http://schemas.openxmlformats.org/officeDocument/2006/relationships/hyperlink" Target="http://journals.aps.org/prstab/pdf/10.1103/PhysRevSTAB.10.02280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57213" y="457200"/>
            <a:ext cx="8008937" cy="2246313"/>
          </a:xfrm>
        </p:spPr>
        <p:txBody>
          <a:bodyPr/>
          <a:lstStyle/>
          <a:p>
            <a:r>
              <a:rPr lang="en-US" dirty="0" smtClean="0"/>
              <a:t>Comparison of Optical Transition, Diffraction, and Thermal Radiation</a:t>
            </a:r>
            <a:endParaRPr lang="en-CA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44787" y="4267200"/>
            <a:ext cx="3633787" cy="2187702"/>
          </a:xfrm>
        </p:spPr>
        <p:txBody>
          <a:bodyPr/>
          <a:lstStyle/>
          <a:p>
            <a:pPr algn="ctr"/>
            <a:r>
              <a:rPr lang="en-CA" dirty="0" smtClean="0"/>
              <a:t>Matt Solt</a:t>
            </a:r>
          </a:p>
          <a:p>
            <a:pPr algn="ctr"/>
            <a:r>
              <a:rPr lang="en-CA" dirty="0"/>
              <a:t>2</a:t>
            </a:r>
            <a:r>
              <a:rPr lang="en-CA" dirty="0" smtClean="0"/>
              <a:t>/5/2015</a:t>
            </a:r>
            <a:endParaRPr lang="en-CA" dirty="0" smtClean="0"/>
          </a:p>
          <a:p>
            <a:pPr algn="ctr"/>
            <a:r>
              <a:rPr lang="en-CA" dirty="0" smtClean="0"/>
              <a:t>Stanford University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3724102" y="6658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4762"/>
            <a:ext cx="4343400" cy="28038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Diffraction Radiation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00600" y="1243584"/>
                <a:ext cx="3765550" cy="506552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Top –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x intensity </a:t>
                </a:r>
                <a:r>
                  <a:rPr lang="en-US" dirty="0" smtClean="0"/>
                  <a:t>for varying beam size</a:t>
                </a:r>
              </a:p>
              <a:p>
                <a:pPr marL="800100" lvl="1" indent="-342900"/>
                <a:r>
                  <a:rPr lang="en-US" b="1" dirty="0" smtClean="0">
                    <a:solidFill>
                      <a:srgbClr val="C00000"/>
                    </a:solidFill>
                  </a:rPr>
                  <a:t>IP = 0.125 mm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= 0.02 mm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Bottom –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y intensity </a:t>
                </a:r>
                <a:r>
                  <a:rPr lang="en-US" dirty="0" smtClean="0"/>
                  <a:t>for varying beam size</a:t>
                </a:r>
              </a:p>
              <a:p>
                <a:pPr marL="800100" lvl="1" indent="-342900"/>
                <a:r>
                  <a:rPr lang="en-US" b="1" dirty="0">
                    <a:solidFill>
                      <a:srgbClr val="C00000"/>
                    </a:solidFill>
                  </a:rPr>
                  <a:t>IP = 0.125 mm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= 0.02 mm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00600" y="1243584"/>
                <a:ext cx="3765550" cy="5065522"/>
              </a:xfrm>
              <a:blipFill rotWithShape="0">
                <a:blip r:embed="rId3"/>
                <a:stretch>
                  <a:fillRect l="-4700" t="-1083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123024"/>
            <a:ext cx="4419599" cy="26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Diffraction Radiation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" y="1344935"/>
            <a:ext cx="4191000" cy="2497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4691062" cy="2747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/>
              <p:cNvSpPr txBox="1">
                <a:spLocks/>
              </p:cNvSpPr>
              <p:nvPr/>
            </p:nvSpPr>
            <p:spPr>
              <a:xfrm>
                <a:off x="4800600" y="1243584"/>
                <a:ext cx="3765550" cy="50655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0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0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0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Top –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x intensity </a:t>
                </a:r>
                <a:r>
                  <a:rPr lang="en-US" dirty="0" smtClean="0"/>
                  <a:t>for varying beam size</a:t>
                </a:r>
              </a:p>
              <a:p>
                <a:pPr marL="800100" lvl="1" indent="-342900"/>
                <a:r>
                  <a:rPr lang="en-US" b="1" dirty="0" smtClean="0">
                    <a:solidFill>
                      <a:srgbClr val="C00000"/>
                    </a:solidFill>
                  </a:rPr>
                  <a:t>IP = 0.125 mm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= 0.02 mm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Bottom –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x intensity </a:t>
                </a:r>
                <a:r>
                  <a:rPr lang="en-US" dirty="0" smtClean="0"/>
                  <a:t>for varying beam size</a:t>
                </a:r>
              </a:p>
              <a:p>
                <a:pPr marL="800100" lvl="1" indent="-342900"/>
                <a:r>
                  <a:rPr lang="en-US" b="1" dirty="0">
                    <a:solidFill>
                      <a:srgbClr val="C00000"/>
                    </a:solidFill>
                  </a:rPr>
                  <a:t>IP =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0.5 </a:t>
                </a:r>
                <a:r>
                  <a:rPr lang="en-US" b="1" dirty="0">
                    <a:solidFill>
                      <a:srgbClr val="C00000"/>
                    </a:solidFill>
                  </a:rPr>
                  <a:t>mm</a:t>
                </a:r>
              </a:p>
              <a:p>
                <a:pPr marL="8001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= 0.02 mm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243584"/>
                <a:ext cx="3765550" cy="5065522"/>
              </a:xfrm>
              <a:prstGeom prst="rect">
                <a:avLst/>
              </a:prstGeom>
              <a:blipFill rotWithShape="0">
                <a:blip r:embed="rId4"/>
                <a:stretch>
                  <a:fillRect l="-4700" t="-1083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9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Diffraction Radiation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0" y="1298629"/>
            <a:ext cx="9067800" cy="47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4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Conclusions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427882" cy="506552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OTR calculations for silicon and titanium complete.</a:t>
            </a:r>
          </a:p>
          <a:p>
            <a:pPr marL="800100" lvl="1" indent="-342900"/>
            <a:r>
              <a:rPr lang="en-US" dirty="0" smtClean="0"/>
              <a:t>Silicon is about </a:t>
            </a:r>
            <a:r>
              <a:rPr lang="en-US" b="1" dirty="0" smtClean="0">
                <a:solidFill>
                  <a:srgbClr val="C00000"/>
                </a:solidFill>
              </a:rPr>
              <a:t>¼ the intensity </a:t>
            </a:r>
            <a:r>
              <a:rPr lang="en-US" dirty="0" smtClean="0"/>
              <a:t>of titanium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Optical thermal radiation is not a major factor in </a:t>
            </a:r>
            <a:r>
              <a:rPr lang="en-US" b="1" dirty="0" smtClean="0">
                <a:solidFill>
                  <a:srgbClr val="C00000"/>
                </a:solidFill>
              </a:rPr>
              <a:t>steady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At worst cast scenario, </a:t>
            </a:r>
            <a:r>
              <a:rPr lang="en-US" b="1" dirty="0" smtClean="0">
                <a:solidFill>
                  <a:srgbClr val="C00000"/>
                </a:solidFill>
              </a:rPr>
              <a:t>OTR dominates </a:t>
            </a:r>
            <a:r>
              <a:rPr lang="en-US" dirty="0" smtClean="0"/>
              <a:t>optical thermal radiation in both silicon and titanium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ODR should be successful in measuring </a:t>
            </a:r>
            <a:r>
              <a:rPr lang="en-US" b="1" dirty="0" smtClean="0">
                <a:solidFill>
                  <a:srgbClr val="C00000"/>
                </a:solidFill>
              </a:rPr>
              <a:t>large beam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ODR may not be successful for measuring </a:t>
            </a:r>
            <a:r>
              <a:rPr lang="en-US" b="1" dirty="0" smtClean="0">
                <a:solidFill>
                  <a:srgbClr val="C00000"/>
                </a:solidFill>
              </a:rPr>
              <a:t>smaller beam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Calculation of ODR’s </a:t>
            </a:r>
            <a:r>
              <a:rPr lang="en-US" b="1" dirty="0" smtClean="0">
                <a:solidFill>
                  <a:srgbClr val="C00000"/>
                </a:solidFill>
              </a:rPr>
              <a:t>polarization components </a:t>
            </a:r>
            <a:r>
              <a:rPr lang="en-US" dirty="0" smtClean="0"/>
              <a:t>may be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Diffraction Radiation Measurements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was taken during on a day with a </a:t>
            </a:r>
            <a:r>
              <a:rPr lang="en-US" b="1" dirty="0" smtClean="0">
                <a:solidFill>
                  <a:srgbClr val="C00000"/>
                </a:solidFill>
              </a:rPr>
              <a:t>poor beam quality </a:t>
            </a:r>
            <a:r>
              <a:rPr lang="en-US" dirty="0" smtClean="0"/>
              <a:t>with limited time. Most analysis was impractical.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Did we see </a:t>
            </a:r>
            <a:r>
              <a:rPr lang="en-US" b="1" dirty="0" smtClean="0">
                <a:solidFill>
                  <a:srgbClr val="C00000"/>
                </a:solidFill>
              </a:rPr>
              <a:t>ODR</a:t>
            </a:r>
            <a:r>
              <a:rPr lang="en-US" dirty="0" smtClean="0"/>
              <a:t>, or did we see </a:t>
            </a:r>
            <a:r>
              <a:rPr lang="en-US" b="1" dirty="0" smtClean="0">
                <a:solidFill>
                  <a:srgbClr val="C00000"/>
                </a:solidFill>
              </a:rPr>
              <a:t>beam tail OTR</a:t>
            </a:r>
            <a:r>
              <a:rPr lang="en-US" dirty="0" smtClean="0"/>
              <a:t>?</a:t>
            </a:r>
          </a:p>
          <a:p>
            <a:pPr marL="800100" lvl="1" indent="-342900"/>
            <a:r>
              <a:rPr lang="en-US" dirty="0" smtClean="0"/>
              <a:t>My job to convince you we saw ODR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4" y="3079022"/>
            <a:ext cx="4112937" cy="3397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0" y="3048000"/>
            <a:ext cx="4501266" cy="362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4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Measured X and Y Intensity Spectrums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5306180"/>
            <a:ext cx="8108950" cy="13994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X Spectrum should be approximately </a:t>
            </a:r>
            <a:r>
              <a:rPr lang="en-US" b="1" dirty="0" smtClean="0">
                <a:solidFill>
                  <a:srgbClr val="C00000"/>
                </a:solidFill>
              </a:rPr>
              <a:t>Gaussian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Y Spectrum should have a </a:t>
            </a:r>
            <a:r>
              <a:rPr lang="en-US" b="1" dirty="0" smtClean="0">
                <a:solidFill>
                  <a:srgbClr val="C00000"/>
                </a:solidFill>
              </a:rPr>
              <a:t>Gaussian tail</a:t>
            </a:r>
          </a:p>
          <a:p>
            <a:pPr marL="800100" lvl="1" indent="-342900"/>
            <a:r>
              <a:rPr lang="en-US" dirty="0" smtClean="0"/>
              <a:t>Why does the leading edge not have a sharp slope?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7" y="1276350"/>
            <a:ext cx="4707850" cy="3833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486" y="1311505"/>
            <a:ext cx="4366011" cy="35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Measured X Intensity Spectrum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04800" y="5105400"/>
            <a:ext cx="8580282" cy="120370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X intensity spectrum </a:t>
            </a:r>
            <a:r>
              <a:rPr lang="en-US" b="1" dirty="0" smtClean="0">
                <a:solidFill>
                  <a:srgbClr val="C00000"/>
                </a:solidFill>
              </a:rPr>
              <a:t>decreases</a:t>
            </a:r>
            <a:r>
              <a:rPr lang="en-US" dirty="0" smtClean="0"/>
              <a:t> with impact 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Width of X intensity </a:t>
            </a:r>
            <a:r>
              <a:rPr lang="en-US" b="1" dirty="0" smtClean="0">
                <a:solidFill>
                  <a:srgbClr val="C00000"/>
                </a:solidFill>
              </a:rPr>
              <a:t>increases</a:t>
            </a:r>
            <a:r>
              <a:rPr lang="en-US" dirty="0" smtClean="0"/>
              <a:t> slightly with impact parameter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294"/>
            <a:ext cx="4419600" cy="3633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76067"/>
            <a:ext cx="4495800" cy="36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3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Plot of Y Intensity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953000"/>
            <a:ext cx="8108950" cy="13561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Left is ODR. Right is OTR.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Waterfall Plots of Y Intensity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97591"/>
            <a:ext cx="4533047" cy="3655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49" y="1362075"/>
            <a:ext cx="4341051" cy="35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0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Conclusion and Future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ODR was observed experimentally at FACET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Analysis was not much use with poor beam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the future, take data with a good quality beam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Vary </a:t>
            </a:r>
            <a:r>
              <a:rPr lang="en-US" b="1" dirty="0" smtClean="0">
                <a:solidFill>
                  <a:srgbClr val="C00000"/>
                </a:solidFill>
              </a:rPr>
              <a:t>beam size </a:t>
            </a:r>
            <a:r>
              <a:rPr lang="en-US" dirty="0" smtClean="0"/>
              <a:t>and more range in varying </a:t>
            </a:r>
            <a:r>
              <a:rPr lang="en-US" b="1" dirty="0" smtClean="0">
                <a:solidFill>
                  <a:srgbClr val="C00000"/>
                </a:solidFill>
              </a:rPr>
              <a:t>impact parameter 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099954"/>
            <a:ext cx="4724400" cy="37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4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Plans at Stanford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Learned</a:t>
            </a:r>
            <a:r>
              <a:rPr lang="en-US" dirty="0" smtClean="0"/>
              <a:t> much about FACET and still have much to learn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Also developed many </a:t>
            </a:r>
            <a:r>
              <a:rPr lang="en-US" b="1" dirty="0" smtClean="0">
                <a:solidFill>
                  <a:srgbClr val="C00000"/>
                </a:solidFill>
              </a:rPr>
              <a:t>useful skills</a:t>
            </a:r>
            <a:r>
              <a:rPr lang="en-US" dirty="0"/>
              <a:t> </a:t>
            </a:r>
            <a:r>
              <a:rPr lang="en-US" dirty="0" smtClean="0"/>
              <a:t>including data taking, calculations, and surviving tunnel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Contributed</a:t>
            </a:r>
            <a:r>
              <a:rPr lang="en-US" dirty="0" smtClean="0"/>
              <a:t> to many aspects including thermal radiation issues and OTR/ODR measurements/calculations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Taking full advantage of </a:t>
            </a:r>
          </a:p>
          <a:p>
            <a:r>
              <a:rPr lang="en-US" dirty="0" smtClean="0"/>
              <a:t>Stanford’s rotation system</a:t>
            </a:r>
          </a:p>
          <a:p>
            <a:pPr marL="800100" lvl="1" indent="-342900"/>
            <a:r>
              <a:rPr lang="en-US" dirty="0" smtClean="0"/>
              <a:t>Joined </a:t>
            </a:r>
            <a:r>
              <a:rPr lang="en-US" b="1" dirty="0" smtClean="0">
                <a:solidFill>
                  <a:srgbClr val="C00000"/>
                </a:solidFill>
              </a:rPr>
              <a:t>LUX/LZ Dark </a:t>
            </a:r>
          </a:p>
          <a:p>
            <a:pPr lvl="1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Matter </a:t>
            </a:r>
            <a:r>
              <a:rPr lang="en-US" dirty="0" smtClean="0"/>
              <a:t>search</a:t>
            </a:r>
          </a:p>
          <a:p>
            <a:pPr marL="800100" lvl="1" indent="-342900"/>
            <a:r>
              <a:rPr lang="en-US" dirty="0" smtClean="0"/>
              <a:t>One more Spring quarter</a:t>
            </a:r>
          </a:p>
          <a:p>
            <a:pPr lvl="1" indent="0">
              <a:buNone/>
            </a:pPr>
            <a:r>
              <a:rPr lang="en-US" dirty="0" smtClean="0"/>
              <a:t>rotation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98843"/>
            <a:ext cx="4107873" cy="339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7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Myself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927" y="1143000"/>
            <a:ext cx="6781800" cy="571500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Oakland University </a:t>
            </a:r>
            <a:r>
              <a:rPr lang="en-US" dirty="0" smtClean="0"/>
              <a:t>– Rochester, MI</a:t>
            </a:r>
          </a:p>
          <a:p>
            <a:pPr marL="800100" lvl="1" indent="-342900"/>
            <a:r>
              <a:rPr lang="en-US" dirty="0" smtClean="0"/>
              <a:t>B.S. </a:t>
            </a:r>
            <a:r>
              <a:rPr lang="en-US" b="1" dirty="0" smtClean="0"/>
              <a:t>Physics</a:t>
            </a:r>
          </a:p>
          <a:p>
            <a:pPr marL="800100" lvl="1" indent="-342900"/>
            <a:r>
              <a:rPr lang="en-US" dirty="0" smtClean="0"/>
              <a:t>B.S.E. </a:t>
            </a:r>
            <a:r>
              <a:rPr lang="en-US" b="1" dirty="0" smtClean="0"/>
              <a:t>Mechanical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Physics Graduate Student at </a:t>
            </a:r>
            <a:r>
              <a:rPr lang="en-US" b="1" dirty="0" smtClean="0">
                <a:solidFill>
                  <a:srgbClr val="C00000"/>
                </a:solidFill>
              </a:rPr>
              <a:t>Stanford</a:t>
            </a: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Previous Experience</a:t>
            </a:r>
          </a:p>
          <a:p>
            <a:pPr marL="800100" lvl="1" indent="-342900"/>
            <a:r>
              <a:rPr lang="en-US" b="1" dirty="0" smtClean="0"/>
              <a:t>Manufacturing Engineering</a:t>
            </a:r>
            <a:r>
              <a:rPr lang="en-US" dirty="0" smtClean="0"/>
              <a:t> Company – FATA Automation/Aluminum</a:t>
            </a:r>
          </a:p>
          <a:p>
            <a:pPr marL="800100" lvl="1" indent="-342900"/>
            <a:r>
              <a:rPr lang="en-US" dirty="0" smtClean="0"/>
              <a:t>REU at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Michigan State (NSCL) </a:t>
            </a:r>
            <a:r>
              <a:rPr lang="en-US" dirty="0" smtClean="0"/>
              <a:t>in </a:t>
            </a:r>
            <a:r>
              <a:rPr lang="en-US" b="1" dirty="0" smtClean="0"/>
              <a:t>Nuclear Physics</a:t>
            </a:r>
          </a:p>
          <a:p>
            <a:pPr marL="800100" lvl="1" indent="-342900"/>
            <a:r>
              <a:rPr lang="en-US" dirty="0" smtClean="0"/>
              <a:t>REU at </a:t>
            </a:r>
            <a:r>
              <a:rPr lang="en-US" b="1" dirty="0" smtClean="0">
                <a:solidFill>
                  <a:srgbClr val="FF0000"/>
                </a:solidFill>
              </a:rPr>
              <a:t>Cornell</a:t>
            </a:r>
            <a:r>
              <a:rPr lang="en-US" dirty="0" smtClean="0"/>
              <a:t> in </a:t>
            </a:r>
            <a:r>
              <a:rPr lang="en-US" b="1" dirty="0" smtClean="0"/>
              <a:t>Accelerator Physics</a:t>
            </a:r>
          </a:p>
          <a:p>
            <a:pPr marL="800100" lvl="1" indent="-342900"/>
            <a:r>
              <a:rPr lang="en-US" b="1" dirty="0" smtClean="0"/>
              <a:t>Theoretical Radiation </a:t>
            </a:r>
            <a:r>
              <a:rPr lang="en-US" b="1" dirty="0"/>
              <a:t>B</a:t>
            </a:r>
            <a:r>
              <a:rPr lang="en-US" b="1" dirty="0" smtClean="0"/>
              <a:t>iophysics </a:t>
            </a:r>
            <a:r>
              <a:rPr lang="en-US" dirty="0" smtClean="0"/>
              <a:t>at Oakland</a:t>
            </a:r>
          </a:p>
          <a:p>
            <a:pPr marL="800100" lvl="1" indent="-342900"/>
            <a:r>
              <a:rPr lang="en-US" b="1" dirty="0" smtClean="0"/>
              <a:t>Tutoring</a:t>
            </a:r>
            <a:r>
              <a:rPr lang="en-US" dirty="0" smtClean="0"/>
              <a:t> and </a:t>
            </a:r>
            <a:r>
              <a:rPr lang="en-US" b="1" dirty="0" smtClean="0"/>
              <a:t>Teaching</a:t>
            </a:r>
            <a:r>
              <a:rPr lang="en-US" dirty="0" smtClean="0"/>
              <a:t> Physics, Math, and Engineering at Oakland</a:t>
            </a:r>
          </a:p>
          <a:p>
            <a:pPr marL="800100" lvl="1" indent="-342900"/>
            <a:r>
              <a:rPr lang="en-US" b="1" dirty="0" smtClean="0">
                <a:solidFill>
                  <a:srgbClr val="FF0000"/>
                </a:solidFill>
              </a:rPr>
              <a:t>SLAC’s</a:t>
            </a:r>
            <a:r>
              <a:rPr lang="en-US" dirty="0" smtClean="0"/>
              <a:t> ATLAS group at </a:t>
            </a:r>
            <a:r>
              <a:rPr lang="en-US" b="1" dirty="0" smtClean="0">
                <a:solidFill>
                  <a:srgbClr val="002060"/>
                </a:solidFill>
              </a:rPr>
              <a:t>CERN</a:t>
            </a:r>
            <a:r>
              <a:rPr lang="en-US" dirty="0" smtClean="0"/>
              <a:t> in HEP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49" y="1566545"/>
            <a:ext cx="2421222" cy="43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inspirehep.net/record/562218/files/slac-r-576.pdf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Accelerator </a:t>
            </a:r>
            <a:r>
              <a:rPr lang="en-US" dirty="0"/>
              <a:t>Handbook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slac.stanford.edu/pubs/slacpubs/15500/slac-pub-15729.pdf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journals.aps.org/prstab/pdf/10.1103/PhysRevSTAB.10.022802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arxiv.org/ftp/arxiv/papers/1208/1208.4344.pdf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Supplemental Slide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34439"/>
            <a:ext cx="4437269" cy="36251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243584"/>
            <a:ext cx="4437495" cy="36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5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927" y="1295400"/>
            <a:ext cx="4336473" cy="3582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84" y="1340427"/>
            <a:ext cx="4357462" cy="35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003"/>
            <a:ext cx="4470237" cy="3676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099" y="1271293"/>
            <a:ext cx="4309983" cy="35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0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68401"/>
            <a:ext cx="4953000" cy="38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13" y="1248294"/>
            <a:ext cx="4586287" cy="3750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4" y="1290320"/>
            <a:ext cx="4517743" cy="35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8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Motivation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04800" y="1243584"/>
            <a:ext cx="4752744" cy="506552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See if</a:t>
            </a:r>
            <a:r>
              <a:rPr lang="en-US" b="1" dirty="0" smtClean="0">
                <a:solidFill>
                  <a:srgbClr val="C00000"/>
                </a:solidFill>
              </a:rPr>
              <a:t> Optical Diffraction Radiation</a:t>
            </a:r>
            <a:r>
              <a:rPr lang="en-US" dirty="0" smtClean="0"/>
              <a:t> is a legitimate beam diagnostic tool at FACET</a:t>
            </a:r>
          </a:p>
          <a:p>
            <a:pPr marL="800100" lvl="1" indent="-342900"/>
            <a:r>
              <a:rPr lang="en-US" b="1" dirty="0" smtClean="0">
                <a:solidFill>
                  <a:srgbClr val="C00000"/>
                </a:solidFill>
              </a:rPr>
              <a:t>Calculations</a:t>
            </a:r>
            <a:r>
              <a:rPr lang="en-US" dirty="0" smtClean="0"/>
              <a:t> and </a:t>
            </a:r>
            <a:r>
              <a:rPr lang="en-US" b="1" dirty="0">
                <a:solidFill>
                  <a:srgbClr val="C00000"/>
                </a:solidFill>
              </a:rPr>
              <a:t>e</a:t>
            </a:r>
            <a:r>
              <a:rPr lang="en-US" b="1" dirty="0" smtClean="0">
                <a:solidFill>
                  <a:srgbClr val="C00000"/>
                </a:solidFill>
              </a:rPr>
              <a:t>xperiment</a:t>
            </a:r>
          </a:p>
          <a:p>
            <a:pPr marL="800100" lvl="1" indent="-342900"/>
            <a:r>
              <a:rPr lang="en-US" dirty="0" smtClean="0"/>
              <a:t>Motivation is a </a:t>
            </a:r>
            <a:r>
              <a:rPr lang="en-US" b="1" dirty="0" smtClean="0">
                <a:solidFill>
                  <a:srgbClr val="C00000"/>
                </a:solidFill>
              </a:rPr>
              <a:t>less invasive </a:t>
            </a:r>
            <a:r>
              <a:rPr lang="en-US" dirty="0" smtClean="0"/>
              <a:t>spot size measurement</a:t>
            </a:r>
          </a:p>
          <a:p>
            <a:pPr marL="800100" lvl="1" indent="-342900"/>
            <a:r>
              <a:rPr lang="en-US" dirty="0" smtClean="0"/>
              <a:t>Measurements performed at other laboratories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Compute the effects of </a:t>
            </a:r>
            <a:r>
              <a:rPr lang="en-US" b="1" dirty="0" smtClean="0">
                <a:solidFill>
                  <a:srgbClr val="C00000"/>
                </a:solidFill>
              </a:rPr>
              <a:t>Optical Thermal Radiation</a:t>
            </a:r>
            <a:r>
              <a:rPr lang="en-US" dirty="0" smtClean="0"/>
              <a:t> to see if it can interfere with OTR beam size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44" y="1532457"/>
            <a:ext cx="4086455" cy="380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25" y="3686789"/>
            <a:ext cx="5515375" cy="26223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Transition Radiation (OTR)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10258" y="1860594"/>
            <a:ext cx="7924800" cy="847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76600"/>
            <a:ext cx="287655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457200" y="1243584"/>
                <a:ext cx="8108950" cy="50655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0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0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0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Spectral Intensity of Optical Transition Radiation (OTR)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For a perfect conductor,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Total Intensity (N=20 billion)</a:t>
                </a:r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𝟑𝟗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photons </a:t>
                </a:r>
              </a:p>
              <a:p>
                <a:pPr lvl="1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for titanium</a:t>
                </a:r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𝟖𝟓𝟔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photons</a:t>
                </a:r>
              </a:p>
              <a:p>
                <a:pPr lvl="1" indent="0">
                  <a:buNone/>
                </a:pPr>
                <a:r>
                  <a:rPr lang="en-US" b="1" dirty="0" smtClean="0">
                    <a:solidFill>
                      <a:srgbClr val="C00000"/>
                    </a:solidFill>
                  </a:rPr>
                  <a:t>for silicon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43584"/>
                <a:ext cx="8108950" cy="5065522"/>
              </a:xfrm>
              <a:prstGeom prst="rect">
                <a:avLst/>
              </a:prstGeom>
              <a:blipFill rotWithShape="0">
                <a:blip r:embed="rId5"/>
                <a:stretch>
                  <a:fillRect l="-2105" t="-1083" b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80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Thermal Radiation – Statement of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427882" cy="506552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does the radiation given off by </a:t>
            </a:r>
            <a:r>
              <a:rPr lang="en-US" b="1" dirty="0" smtClean="0">
                <a:solidFill>
                  <a:srgbClr val="C00000"/>
                </a:solidFill>
              </a:rPr>
              <a:t>OTR</a:t>
            </a:r>
            <a:r>
              <a:rPr lang="en-US" dirty="0" smtClean="0"/>
              <a:t> compare to the </a:t>
            </a:r>
            <a:r>
              <a:rPr lang="en-US" b="1" dirty="0" smtClean="0">
                <a:solidFill>
                  <a:srgbClr val="C00000"/>
                </a:solidFill>
              </a:rPr>
              <a:t>thermal radiation </a:t>
            </a:r>
            <a:r>
              <a:rPr lang="en-US" dirty="0" smtClean="0"/>
              <a:t>from the heated foil in the visible range?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Will this interfere significantly with measurements from cameras?</a:t>
            </a:r>
          </a:p>
          <a:p>
            <a:pPr marL="800100" lvl="1" indent="-342900"/>
            <a:r>
              <a:rPr lang="en-US" dirty="0" smtClean="0"/>
              <a:t>Analyze </a:t>
            </a:r>
            <a:r>
              <a:rPr lang="en-US" b="1" dirty="0" smtClean="0">
                <a:solidFill>
                  <a:srgbClr val="C00000"/>
                </a:solidFill>
              </a:rPr>
              <a:t>Steady State</a:t>
            </a:r>
          </a:p>
          <a:p>
            <a:pPr marL="800100" lvl="1" indent="-342900"/>
            <a:r>
              <a:rPr lang="en-US" dirty="0" smtClean="0"/>
              <a:t>Analyze </a:t>
            </a:r>
            <a:r>
              <a:rPr lang="en-US" b="1" dirty="0" smtClean="0">
                <a:solidFill>
                  <a:srgbClr val="C00000"/>
                </a:solidFill>
              </a:rPr>
              <a:t>“flash” </a:t>
            </a:r>
            <a:r>
              <a:rPr lang="en-US" dirty="0" smtClean="0"/>
              <a:t>immediately </a:t>
            </a:r>
          </a:p>
          <a:p>
            <a:pPr lvl="1" indent="0">
              <a:buNone/>
            </a:pPr>
            <a:r>
              <a:rPr lang="en-US" dirty="0"/>
              <a:t>a</a:t>
            </a:r>
            <a:r>
              <a:rPr lang="en-US" dirty="0" smtClean="0"/>
              <a:t>fter energy deposition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Assumptions</a:t>
            </a:r>
          </a:p>
          <a:p>
            <a:pPr marL="800100" lvl="1" indent="-342900"/>
            <a:r>
              <a:rPr lang="en-US" dirty="0" smtClean="0"/>
              <a:t>Neglect Radiation for </a:t>
            </a:r>
          </a:p>
          <a:p>
            <a:pPr lvl="1" indent="0">
              <a:buNone/>
            </a:pPr>
            <a:r>
              <a:rPr lang="en-US" dirty="0" smtClean="0"/>
              <a:t>Steady State</a:t>
            </a:r>
          </a:p>
          <a:p>
            <a:pPr marL="800100" lvl="1" indent="-342900"/>
            <a:r>
              <a:rPr lang="en-US" dirty="0" smtClean="0"/>
              <a:t>Negligible Conduction for “flash”</a:t>
            </a:r>
          </a:p>
          <a:p>
            <a:pPr marL="800100" lvl="1" indent="-342900"/>
            <a:r>
              <a:rPr lang="en-US" dirty="0" smtClean="0"/>
              <a:t>Uniform Temperature</a:t>
            </a:r>
          </a:p>
          <a:p>
            <a:pPr marL="800100" lvl="1" indent="-342900"/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5181600" y="2879665"/>
            <a:ext cx="3810000" cy="3657600"/>
            <a:chOff x="2057400" y="2133600"/>
            <a:chExt cx="3810000" cy="3657600"/>
          </a:xfrm>
        </p:grpSpPr>
        <p:sp>
          <p:nvSpPr>
            <p:cNvPr id="14" name="Oval 13"/>
            <p:cNvSpPr/>
            <p:nvPr/>
          </p:nvSpPr>
          <p:spPr>
            <a:xfrm>
              <a:off x="2057400" y="2133600"/>
              <a:ext cx="3810000" cy="36576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657600" y="3657600"/>
              <a:ext cx="609600" cy="609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endCxn id="14" idx="7"/>
            </p:cNvCxnSpPr>
            <p:nvPr/>
          </p:nvCxnSpPr>
          <p:spPr>
            <a:xfrm flipV="1">
              <a:off x="3934691" y="2669243"/>
              <a:ext cx="1374747" cy="129315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3657600" y="3886200"/>
              <a:ext cx="304801" cy="90056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633038" y="2688967"/>
                  <a:ext cx="14222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b="1" dirty="0" smtClean="0"/>
                    <a:t>=1.27 cm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3038" y="2688967"/>
                  <a:ext cx="142229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8197" r="-170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185238" y="3701534"/>
                  <a:ext cx="1828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oMath>
                    </m:oMathPara>
                  </a14:m>
                  <a:endParaRPr lang="en-US" b="1" i="1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238" y="3701534"/>
                  <a:ext cx="18288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821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Thermal Radiation (Steady State)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Total Power </a:t>
            </a:r>
            <a:r>
              <a:rPr lang="en-US" i="1" dirty="0" smtClean="0"/>
              <a:t>P</a:t>
            </a:r>
            <a:r>
              <a:rPr lang="en-US" dirty="0" smtClean="0"/>
              <a:t> delivered to a point on a screen of thickness </a:t>
            </a:r>
            <a:r>
              <a:rPr lang="el-GR" dirty="0" smtClean="0">
                <a:latin typeface="Calibri" panose="020F0502020204030204" pitchFamily="34" charset="0"/>
              </a:rPr>
              <a:t>δ</a:t>
            </a:r>
            <a:r>
              <a:rPr lang="en-US" dirty="0" smtClean="0">
                <a:latin typeface="Calibri" panose="020F0502020204030204" pitchFamily="34" charset="0"/>
              </a:rPr>
              <a:t> = 25 </a:t>
            </a:r>
            <a:r>
              <a:rPr lang="el-GR" dirty="0" smtClean="0">
                <a:latin typeface="+mn-lt"/>
              </a:rPr>
              <a:t>μ</a:t>
            </a:r>
            <a:r>
              <a:rPr lang="en-US" dirty="0" smtClean="0">
                <a:latin typeface="+mn-lt"/>
              </a:rPr>
              <a:t>m for a beam with 10 billion electrons, </a:t>
            </a:r>
            <a:r>
              <a:rPr lang="en-US" i="1" dirty="0" smtClean="0">
                <a:latin typeface="+mn-lt"/>
              </a:rPr>
              <a:t>N</a:t>
            </a:r>
            <a:r>
              <a:rPr lang="en-US" dirty="0" smtClean="0">
                <a:latin typeface="+mn-lt"/>
              </a:rPr>
              <a:t>, and a pulse repetition rate, </a:t>
            </a:r>
            <a:r>
              <a:rPr lang="en-US" i="1" dirty="0" smtClean="0">
                <a:latin typeface="+mn-lt"/>
              </a:rPr>
              <a:t>PRR</a:t>
            </a:r>
            <a:r>
              <a:rPr lang="en-US" dirty="0" smtClean="0">
                <a:latin typeface="+mn-lt"/>
              </a:rPr>
              <a:t>, of 10 Hz is </a:t>
            </a:r>
            <a:r>
              <a:rPr lang="en-US" b="1" dirty="0" smtClean="0">
                <a:solidFill>
                  <a:srgbClr val="C00000"/>
                </a:solidFill>
                <a:latin typeface="+mn-lt"/>
              </a:rPr>
              <a:t>&lt; 1 </a:t>
            </a:r>
            <a:r>
              <a:rPr lang="en-US" b="1" dirty="0" err="1" smtClean="0">
                <a:solidFill>
                  <a:srgbClr val="C00000"/>
                </a:solidFill>
                <a:latin typeface="+mn-lt"/>
              </a:rPr>
              <a:t>mW</a:t>
            </a:r>
            <a:endParaRPr lang="en-US" b="1" dirty="0" smtClean="0">
              <a:solidFill>
                <a:srgbClr val="C0000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i="1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+mn-lt"/>
              </a:rPr>
              <a:t>Temperature difference </a:t>
            </a:r>
            <a:r>
              <a:rPr lang="en-US" dirty="0" smtClean="0">
                <a:latin typeface="+mn-lt"/>
              </a:rPr>
              <a:t>between foil and surroundings is </a:t>
            </a:r>
            <a:r>
              <a:rPr lang="en-US" b="1" dirty="0" smtClean="0">
                <a:solidFill>
                  <a:srgbClr val="C00000"/>
                </a:solidFill>
                <a:latin typeface="+mn-lt"/>
              </a:rPr>
              <a:t>&lt; 0.1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+mn-lt"/>
              </a:rPr>
              <a:t>Temperature difference </a:t>
            </a:r>
            <a:r>
              <a:rPr lang="en-US" dirty="0" smtClean="0">
                <a:latin typeface="+mn-lt"/>
              </a:rPr>
              <a:t>between foil </a:t>
            </a:r>
          </a:p>
          <a:p>
            <a:r>
              <a:rPr lang="en-US" dirty="0" smtClean="0">
                <a:latin typeface="+mn-lt"/>
              </a:rPr>
              <a:t>and beam spot is </a:t>
            </a:r>
            <a:r>
              <a:rPr lang="en-US" b="1" dirty="0" smtClean="0">
                <a:solidFill>
                  <a:srgbClr val="C00000"/>
                </a:solidFill>
                <a:latin typeface="+mn-lt"/>
              </a:rPr>
              <a:t>&lt; 1 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71" y="2590800"/>
            <a:ext cx="3019425" cy="666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55" y="4049902"/>
            <a:ext cx="1743075" cy="733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05" y="5718335"/>
            <a:ext cx="1685925" cy="7048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096000" y="3804363"/>
            <a:ext cx="2802936" cy="2732901"/>
            <a:chOff x="1950929" y="2133600"/>
            <a:chExt cx="3916471" cy="3657600"/>
          </a:xfrm>
        </p:grpSpPr>
        <p:sp>
          <p:nvSpPr>
            <p:cNvPr id="9" name="Oval 8"/>
            <p:cNvSpPr/>
            <p:nvPr/>
          </p:nvSpPr>
          <p:spPr>
            <a:xfrm>
              <a:off x="2057400" y="2133600"/>
              <a:ext cx="3810000" cy="36576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657600" y="3657600"/>
              <a:ext cx="609600" cy="609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endCxn id="9" idx="7"/>
            </p:cNvCxnSpPr>
            <p:nvPr/>
          </p:nvCxnSpPr>
          <p:spPr>
            <a:xfrm flipV="1">
              <a:off x="3934691" y="2669243"/>
              <a:ext cx="1374748" cy="129315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3657600" y="3886200"/>
              <a:ext cx="304801" cy="90056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909180" y="2688966"/>
                  <a:ext cx="2146156" cy="494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b="1" dirty="0" smtClean="0"/>
                    <a:t>=1.27 cm</a:t>
                  </a: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0" y="2688966"/>
                  <a:ext cx="2146156" cy="4942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950929" y="3701535"/>
                  <a:ext cx="1828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oMath>
                    </m:oMathPara>
                  </a14:m>
                  <a:endParaRPr lang="en-US" b="1" i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929" y="3701535"/>
                  <a:ext cx="182880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71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270861"/>
            <a:ext cx="4373148" cy="257596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Thermal Radiation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84" y="4145372"/>
            <a:ext cx="2962275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8" y="1248294"/>
            <a:ext cx="4204020" cy="261158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419600" y="1332472"/>
            <a:ext cx="4567682" cy="507466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much light from a “</a:t>
            </a:r>
            <a:r>
              <a:rPr lang="en-US" b="1" dirty="0" smtClean="0">
                <a:solidFill>
                  <a:srgbClr val="C00000"/>
                </a:solidFill>
              </a:rPr>
              <a:t>flash</a:t>
            </a:r>
            <a:r>
              <a:rPr lang="en-US" dirty="0" smtClean="0"/>
              <a:t>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Neglect radiation on foil due to surroundings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Ignore conduction and start at a temperature just below melting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Takes a </a:t>
            </a:r>
            <a:r>
              <a:rPr lang="en-US" b="1" dirty="0" smtClean="0">
                <a:solidFill>
                  <a:srgbClr val="C00000"/>
                </a:solidFill>
              </a:rPr>
              <a:t>“long time” </a:t>
            </a:r>
            <a:r>
              <a:rPr lang="en-US" dirty="0" smtClean="0"/>
              <a:t>to cool 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48" y="5838826"/>
            <a:ext cx="4741104" cy="8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Thermal Radiation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57200" y="1243584"/>
                <a:ext cx="8305800" cy="506552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For a small time interval, say 10 </a:t>
                </a:r>
                <a:r>
                  <a:rPr lang="en-US" dirty="0" err="1" smtClean="0"/>
                  <a:t>ms</a:t>
                </a:r>
                <a:r>
                  <a:rPr lang="en-US" dirty="0" smtClean="0"/>
                  <a:t>, number of photons can be approximated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for titanium</a:t>
                </a:r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𝟎𝟏𝟖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for silicon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OTR ~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10 times</a:t>
                </a:r>
                <a:r>
                  <a:rPr lang="en-US" dirty="0" smtClean="0"/>
                  <a:t> more</a:t>
                </a:r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ntense than thermal for </a:t>
                </a:r>
              </a:p>
              <a:p>
                <a:r>
                  <a:rPr lang="en-US" dirty="0" smtClean="0"/>
                  <a:t>titanium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~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40 times </a:t>
                </a:r>
                <a:r>
                  <a:rPr lang="en-US" dirty="0" smtClean="0"/>
                  <a:t>more intense</a:t>
                </a:r>
              </a:p>
              <a:p>
                <a:r>
                  <a:rPr lang="en-US" dirty="0" smtClean="0"/>
                  <a:t> for silicon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57200" y="1243584"/>
                <a:ext cx="8305800" cy="5065522"/>
              </a:xfrm>
              <a:blipFill rotWithShape="0">
                <a:blip r:embed="rId2"/>
                <a:stretch>
                  <a:fillRect l="-2201" t="-1083" b="-2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67112"/>
            <a:ext cx="440055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990" y="3328672"/>
            <a:ext cx="4821009" cy="27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0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Diffraction Radiation (ODR)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optical diffraction radiation (ODR) due to an incident beam passing near a </a:t>
            </a:r>
            <a:r>
              <a:rPr lang="en-US" b="1" dirty="0" smtClean="0">
                <a:solidFill>
                  <a:srgbClr val="C00000"/>
                </a:solidFill>
              </a:rPr>
              <a:t>flat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a </a:t>
            </a:r>
            <a:r>
              <a:rPr lang="en-US" dirty="0" smtClean="0"/>
              <a:t>is the </a:t>
            </a:r>
            <a:r>
              <a:rPr lang="en-US" b="1" dirty="0" smtClean="0">
                <a:solidFill>
                  <a:srgbClr val="C00000"/>
                </a:solidFill>
              </a:rPr>
              <a:t>impact parameter </a:t>
            </a:r>
            <a:r>
              <a:rPr lang="en-US" dirty="0" smtClean="0"/>
              <a:t>– shortest distance from the foil to the center of the beam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775"/>
            <a:ext cx="9144000" cy="73342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998519" y="4094017"/>
            <a:ext cx="4686300" cy="2687783"/>
            <a:chOff x="1998519" y="4094017"/>
            <a:chExt cx="4686300" cy="2687783"/>
          </a:xfrm>
        </p:grpSpPr>
        <p:grpSp>
          <p:nvGrpSpPr>
            <p:cNvPr id="6" name="Group 5"/>
            <p:cNvGrpSpPr/>
            <p:nvPr/>
          </p:nvGrpSpPr>
          <p:grpSpPr>
            <a:xfrm>
              <a:off x="2036619" y="4094017"/>
              <a:ext cx="4648200" cy="2687783"/>
              <a:chOff x="2743200" y="2286000"/>
              <a:chExt cx="4648200" cy="2687783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743200" y="2286000"/>
                <a:ext cx="4648200" cy="10668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648200" y="4211782"/>
                <a:ext cx="838200" cy="76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5105400" y="4572000"/>
                <a:ext cx="1524000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5105400" y="3505200"/>
                <a:ext cx="0" cy="106680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477000" y="4604451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19255" y="3440669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3962400" y="3124200"/>
                <a:ext cx="966355" cy="1597841"/>
              </a:xfrm>
              <a:prstGeom prst="straightConnector1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3976255" y="3159075"/>
                <a:ext cx="1143000" cy="1412925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976255" y="3748048"/>
                    <a:ext cx="304800" cy="410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6255" y="3748048"/>
                    <a:ext cx="304800" cy="41030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447310" y="3529729"/>
                    <a:ext cx="304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7310" y="3529729"/>
                    <a:ext cx="304800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Straight Arrow Connector 17"/>
            <p:cNvCxnSpPr/>
            <p:nvPr/>
          </p:nvCxnSpPr>
          <p:spPr>
            <a:xfrm>
              <a:off x="2362200" y="5160817"/>
              <a:ext cx="0" cy="11482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998519" y="5454133"/>
              <a:ext cx="363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878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CHECK" val="0"/>
  <p:tag name="ARTICULATE_PROJECT_OPEN" val="0"/>
</p:tagLst>
</file>

<file path=ppt/theme/theme1.xml><?xml version="1.0" encoding="utf-8"?>
<a:theme xmlns:a="http://schemas.openxmlformats.org/drawingml/2006/main" name="Blank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SLAC_PPT_052412</Template>
  <TotalTime>0</TotalTime>
  <Words>783</Words>
  <Application>Microsoft Office PowerPoint</Application>
  <PresentationFormat>On-screen Show (4:3)</PresentationFormat>
  <Paragraphs>178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Cambria Math</vt:lpstr>
      <vt:lpstr>Blank</vt:lpstr>
      <vt:lpstr>Comparison of Optical Transition, Diffraction, and Thermal Radiation</vt:lpstr>
      <vt:lpstr>About Myself</vt:lpstr>
      <vt:lpstr>Goals and Motivation</vt:lpstr>
      <vt:lpstr>Optical Transition Radiation (OTR)</vt:lpstr>
      <vt:lpstr>Optical Thermal Radiation – Statement of Problem</vt:lpstr>
      <vt:lpstr>Optical Thermal Radiation (Steady State)</vt:lpstr>
      <vt:lpstr>Optical Thermal Radiation</vt:lpstr>
      <vt:lpstr>Optical Thermal Radiation</vt:lpstr>
      <vt:lpstr>Optical Diffraction Radiation (ODR)</vt:lpstr>
      <vt:lpstr>Optical Diffraction Radiation</vt:lpstr>
      <vt:lpstr>Optical Diffraction Radiation</vt:lpstr>
      <vt:lpstr>Optical Diffraction Radiation</vt:lpstr>
      <vt:lpstr>Calculation Conclusions</vt:lpstr>
      <vt:lpstr>Optical Diffraction Radiation Measurements</vt:lpstr>
      <vt:lpstr>Measured X and Y Intensity Spectrums</vt:lpstr>
      <vt:lpstr>Measured X Intensity Spectrum</vt:lpstr>
      <vt:lpstr>Waterfall Plot of Y Intensity</vt:lpstr>
      <vt:lpstr>Measurement Conclusion and Future Work</vt:lpstr>
      <vt:lpstr>Conclusions and Future Plans at Stanford</vt:lpstr>
      <vt:lpstr>References</vt:lpstr>
      <vt:lpstr>Supplemental Slide 1</vt:lpstr>
      <vt:lpstr>Supplemental Slide 2</vt:lpstr>
      <vt:lpstr>Supplemental Slide 3</vt:lpstr>
      <vt:lpstr>Supplemental Slide 4</vt:lpstr>
      <vt:lpstr>Supplemental Slide 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2012-06-11T23:50:00Z</dcterms:created>
  <dcterms:modified xsi:type="dcterms:W3CDTF">2015-02-05T09:11:11Z</dcterms:modified>
</cp:coreProperties>
</file>